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94" autoAdjust="0"/>
    <p:restoredTop sz="96259" autoAdjust="0"/>
  </p:normalViewPr>
  <p:slideViewPr>
    <p:cSldViewPr snapToGrid="0">
      <p:cViewPr>
        <p:scale>
          <a:sx n="51" d="100"/>
          <a:sy n="51" d="100"/>
        </p:scale>
        <p:origin x="80" y="-200"/>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10/4/19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3.tiff>
</file>

<file path=ppt/media/image4.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10/4/19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10/4/19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7.emf"/><Relationship Id="rId12" Type="http://schemas.openxmlformats.org/officeDocument/2006/relationships/image" Target="../media/image8.jpeg"/><Relationship Id="rId13" Type="http://schemas.openxmlformats.org/officeDocument/2006/relationships/image" Target="../media/image9.png"/><Relationship Id="rId14" Type="http://schemas.openxmlformats.org/officeDocument/2006/relationships/image" Target="../media/image10.png"/><Relationship Id="rId15" Type="http://schemas.openxmlformats.org/officeDocument/2006/relationships/image" Target="../media/image11.png"/><Relationship Id="rId16" Type="http://schemas.openxmlformats.org/officeDocument/2006/relationships/image" Target="../media/image12.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3.tiff"/><Relationship Id="rId7" Type="http://schemas.openxmlformats.org/officeDocument/2006/relationships/image" Target="../media/image4.jpeg"/><Relationship Id="rId8" Type="http://schemas.openxmlformats.org/officeDocument/2006/relationships/hyperlink" Target="http://arxiv.org/abs/arXiv:1904.12882" TargetMode="External"/><Relationship Id="rId9" Type="http://schemas.openxmlformats.org/officeDocument/2006/relationships/image" Target="../media/image5.emf"/><Relationship Id="rId10"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smtClean="0">
                <a:solidFill>
                  <a:srgbClr val="FFFF00"/>
                </a:solidFill>
              </a:rPr>
              <a:t>Collinearity </a:t>
            </a:r>
            <a:r>
              <a:rPr lang="en-US" sz="7200" dirty="0">
                <a:solidFill>
                  <a:srgbClr val="FFFF00"/>
                </a:solidFill>
              </a:rPr>
              <a:t>criteria for transverse momentum dependent distributions in </a:t>
            </a:r>
            <a:r>
              <a:rPr lang="en-US" sz="7200" dirty="0" smtClean="0">
                <a:solidFill>
                  <a:srgbClr val="FFFF00"/>
                </a:solidFill>
              </a:rPr>
              <a:t>SIDIS:</a:t>
            </a:r>
            <a:br>
              <a:rPr lang="en-US" sz="7200" dirty="0" smtClean="0">
                <a:solidFill>
                  <a:srgbClr val="FFFF00"/>
                </a:solidFill>
              </a:rPr>
            </a:br>
            <a:r>
              <a:rPr lang="en-US" sz="7200" dirty="0" smtClean="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smtClean="0">
                <a:solidFill>
                  <a:srgbClr val="FFFF00"/>
                </a:solidFill>
                <a:latin typeface="Palatino" charset="0"/>
                <a:ea typeface="Palatino" charset="0"/>
                <a:cs typeface="Palatino" charset="0"/>
              </a:rPr>
              <a:t>S</a:t>
            </a:r>
            <a:r>
              <a:rPr lang="en-US" sz="3960" b="1" dirty="0">
                <a:solidFill>
                  <a:srgbClr val="FFFF00"/>
                </a:solidFill>
                <a:latin typeface="Palatino" charset="0"/>
                <a:ea typeface="Palatino" charset="0"/>
                <a:cs typeface="Palatino" charset="0"/>
              </a:rPr>
              <a:t>. </a:t>
            </a:r>
            <a:r>
              <a:rPr lang="en-US" sz="3960" b="1" dirty="0" smtClean="0">
                <a:solidFill>
                  <a:srgbClr val="FFFF00"/>
                </a:solidFill>
                <a:latin typeface="Palatino" charset="0"/>
                <a:ea typeface="Palatino" charset="0"/>
                <a:cs typeface="Palatino" charset="0"/>
              </a:rPr>
              <a:t>Dolan</a:t>
            </a:r>
            <a:r>
              <a:rPr lang="en-US" sz="3960" b="1" baseline="30000" dirty="0">
                <a:solidFill>
                  <a:srgbClr val="FFFF00"/>
                </a:solidFill>
                <a:latin typeface="Palatino" charset="0"/>
                <a:ea typeface="Palatino" charset="0"/>
                <a:cs typeface="Palatino" charset="0"/>
              </a:rPr>
              <a:t>1</a:t>
            </a:r>
            <a:r>
              <a:rPr lang="en-US" sz="3960" b="1" dirty="0" smtClean="0">
                <a:solidFill>
                  <a:srgbClr val="FFFF00"/>
                </a:solidFill>
                <a:latin typeface="Palatino" charset="0"/>
                <a:ea typeface="Palatino" charset="0"/>
                <a:cs typeface="Palatino" charset="0"/>
              </a:rPr>
              <a:t>, </a:t>
            </a:r>
            <a:r>
              <a:rPr lang="en-US" sz="3960" b="1" dirty="0" smtClean="0">
                <a:latin typeface="Palatino" charset="0"/>
                <a:ea typeface="Palatino" charset="0"/>
                <a:cs typeface="Palatino" charset="0"/>
              </a:rPr>
              <a:t>L</a:t>
            </a:r>
            <a:r>
              <a:rPr lang="en-US" sz="3960" b="1" dirty="0">
                <a:latin typeface="Palatino" charset="0"/>
                <a:ea typeface="Palatino" charset="0"/>
                <a:cs typeface="Palatino" charset="0"/>
              </a:rPr>
              <a:t>. </a:t>
            </a:r>
            <a:r>
              <a:rPr lang="en-US" sz="3960" b="1" dirty="0" smtClean="0">
                <a:latin typeface="Palatino" charset="0"/>
                <a:ea typeface="Palatino" charset="0"/>
                <a:cs typeface="Palatino" charset="0"/>
              </a:rPr>
              <a:t>Gamberg</a:t>
            </a:r>
            <a:r>
              <a:rPr lang="en-US" sz="3960" b="1" baseline="30000" dirty="0">
                <a:latin typeface="Palatino" charset="0"/>
                <a:ea typeface="Palatino" charset="0"/>
                <a:cs typeface="Palatino" charset="0"/>
              </a:rPr>
              <a:t>1</a:t>
            </a:r>
            <a:r>
              <a:rPr lang="en-US" sz="3960" b="1" dirty="0" smtClean="0">
                <a:latin typeface="Palatino" charset="0"/>
                <a:ea typeface="Palatino" charset="0"/>
                <a:cs typeface="Palatino" charset="0"/>
              </a:rPr>
              <a:t>,</a:t>
            </a:r>
            <a:r>
              <a:rPr lang="en-US" sz="3960" b="1" baseline="30000" dirty="0" smtClean="0">
                <a:latin typeface="Palatino" charset="0"/>
                <a:ea typeface="Palatino" charset="0"/>
                <a:cs typeface="Palatino" charset="0"/>
              </a:rPr>
              <a:t> </a:t>
            </a:r>
            <a:r>
              <a:rPr lang="en-US" sz="3960" b="1" dirty="0" smtClean="0">
                <a:latin typeface="Palatino" charset="0"/>
                <a:ea typeface="Palatino" charset="0"/>
                <a:cs typeface="Palatino" charset="0"/>
              </a:rPr>
              <a:t>A</a:t>
            </a:r>
            <a:r>
              <a:rPr lang="en-US" sz="3960" b="1" dirty="0">
                <a:latin typeface="Palatino" charset="0"/>
                <a:ea typeface="Palatino" charset="0"/>
                <a:cs typeface="Palatino" charset="0"/>
              </a:rPr>
              <a:t>. </a:t>
            </a:r>
            <a:r>
              <a:rPr lang="en-US" sz="3960" b="1" dirty="0" smtClean="0">
                <a:latin typeface="Palatino" charset="0"/>
                <a:ea typeface="Palatino" charset="0"/>
                <a:cs typeface="Palatino" charset="0"/>
              </a:rPr>
              <a:t>Prokudin</a:t>
            </a:r>
            <a:r>
              <a:rPr lang="en-US" sz="3960" b="1" baseline="30000" dirty="0" smtClean="0">
                <a:latin typeface="Palatino" charset="0"/>
                <a:ea typeface="Palatino" charset="0"/>
                <a:cs typeface="Palatino" charset="0"/>
              </a:rPr>
              <a:t>1</a:t>
            </a:r>
            <a:r>
              <a:rPr lang="en-US" sz="3960" b="1" baseline="30000" dirty="0" smtClean="0">
                <a:latin typeface="Palatino" charset="0"/>
                <a:ea typeface="Palatino" charset="0"/>
                <a:cs typeface="Palatino" charset="0"/>
              </a:rPr>
              <a:t>,2</a:t>
            </a:r>
          </a:p>
          <a:p>
            <a:pPr algn="ctr"/>
            <a:endParaRPr lang="en-US" sz="3960" b="1" baseline="30000" dirty="0" smtClean="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Division of Science, Penn State University </a:t>
            </a:r>
            <a:r>
              <a:rPr lang="en-US" sz="2520" b="1" dirty="0" smtClean="0">
                <a:latin typeface="Palatino" charset="0"/>
                <a:ea typeface="Palatino" charset="0"/>
                <a:cs typeface="Palatino" charset="0"/>
              </a:rPr>
              <a:t>Berks, Reading, PA</a:t>
            </a:r>
            <a:endParaRPr lang="en-US" sz="2520" b="1"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2</a:t>
            </a:r>
            <a:r>
              <a:rPr lang="en-US" sz="2520" b="1" dirty="0" smtClean="0">
                <a:latin typeface="Palatino" charset="0"/>
                <a:ea typeface="Palatino" charset="0"/>
                <a:cs typeface="Palatino" charset="0"/>
              </a:rPr>
              <a:t> </a:t>
            </a:r>
            <a:r>
              <a:rPr lang="en-US" sz="2520" b="1" dirty="0">
                <a:latin typeface="Palatino" charset="0"/>
                <a:ea typeface="Palatino" charset="0"/>
                <a:cs typeface="Palatino" charset="0"/>
              </a:rPr>
              <a:t>Theory Center, Jefferson Lab, Newport </a:t>
            </a:r>
            <a:r>
              <a:rPr lang="en-US" sz="2520" b="1" dirty="0" smtClean="0">
                <a:latin typeface="Palatino" charset="0"/>
                <a:ea typeface="Palatino" charset="0"/>
                <a:cs typeface="Palatino" charset="0"/>
              </a:rPr>
              <a:t>News, VA</a:t>
            </a:r>
            <a:endParaRPr lang="en-US" sz="2520" b="1" dirty="0">
              <a:latin typeface="Palatino" charset="0"/>
              <a:ea typeface="Palatino" charset="0"/>
              <a:cs typeface="Palatino" charset="0"/>
            </a:endParaRP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690433"/>
            <a:ext cx="14168369"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5479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2800" dirty="0">
                <a:latin typeface="Palatino"/>
                <a:ea typeface="Palatino" charset="0"/>
                <a:cs typeface="Palatino" charset="0"/>
              </a:rPr>
              <a:t>We would like </a:t>
            </a:r>
            <a:r>
              <a:rPr lang="en-US" sz="2800" dirty="0" smtClean="0">
                <a:latin typeface="Palatino"/>
                <a:ea typeface="Palatino" charset="0"/>
                <a:cs typeface="Palatino" charset="0"/>
              </a:rPr>
              <a:t>to </a:t>
            </a:r>
            <a:r>
              <a:rPr lang="en-US" sz="2800" dirty="0" smtClean="0">
                <a:latin typeface="Palatino"/>
                <a:ea typeface="Palatino" charset="0"/>
                <a:cs typeface="Palatino" charset="0"/>
              </a:rPr>
              <a:t>acknowledge support </a:t>
            </a:r>
            <a:r>
              <a:rPr lang="en-US" sz="2800" dirty="0">
                <a:latin typeface="Palatino"/>
                <a:ea typeface="Palatino" charset="0"/>
                <a:cs typeface="Palatino" charset="0"/>
              </a:rPr>
              <a:t>from NSF under Contract No. </a:t>
            </a:r>
            <a:r>
              <a:rPr lang="en-US" sz="2800" dirty="0" smtClean="0">
                <a:latin typeface="Palatino"/>
                <a:ea typeface="Palatino" charset="0"/>
                <a:cs typeface="Palatino" charset="0"/>
              </a:rPr>
              <a:t>PHY-1623454 and DOE </a:t>
            </a:r>
            <a:r>
              <a:rPr lang="en-US" sz="2800" dirty="0">
                <a:latin typeface="Palatino"/>
                <a:ea typeface="Palatino" charset="0"/>
                <a:cs typeface="Palatino" charset="0"/>
              </a:rPr>
              <a:t>under </a:t>
            </a:r>
            <a:r>
              <a:rPr lang="en-US" sz="2800" dirty="0" smtClean="0">
                <a:latin typeface="Palatino"/>
                <a:ea typeface="Palatino" charset="0"/>
                <a:cs typeface="Palatino" charset="0"/>
              </a:rPr>
              <a:t>Contract </a:t>
            </a:r>
            <a:r>
              <a:rPr lang="en-US" sz="2800" dirty="0">
                <a:latin typeface="Palatino"/>
                <a:ea typeface="Palatino" charset="0"/>
                <a:cs typeface="Palatino" charset="0"/>
              </a:rPr>
              <a:t>No. </a:t>
            </a:r>
            <a:r>
              <a:rPr lang="en-US" sz="2800" dirty="0" smtClean="0">
                <a:latin typeface="Palatino"/>
                <a:ea typeface="Palatino" charset="0"/>
                <a:cs typeface="Palatino" charset="0"/>
              </a:rPr>
              <a:t>DE-FG02-07ER41460.</a:t>
            </a:r>
            <a:endParaRPr lang="en-US" sz="2800" b="1" dirty="0">
              <a:latin typeface="Palatino"/>
              <a:ea typeface="Palatino" charset="0"/>
              <a:cs typeface="Palatino" charset="0"/>
            </a:endParaRPr>
          </a:p>
        </p:txBody>
      </p:sp>
      <mc:AlternateContent xmlns:mc="http://schemas.openxmlformats.org/markup-compatibility/2006">
        <mc:Choice xmlns:a14="http://schemas.microsoft.com/office/drawing/2010/main" Requires="a14">
          <p:sp>
            <p:nvSpPr>
              <p:cNvPr id="3" name="Content Placeholder 2"/>
              <p:cNvSpPr>
                <a:spLocks noGrp="1"/>
              </p:cNvSpPr>
              <p:nvPr>
                <p:ph sz="quarter" idx="32"/>
              </p:nvPr>
            </p:nvSpPr>
            <p:spPr>
              <a:xfrm>
                <a:off x="14630400" y="6260727"/>
                <a:ext cx="14296924" cy="12349953"/>
              </a:xfrm>
              <a:solidFill>
                <a:schemeClr val="bg1">
                  <a:alpha val="81000"/>
                </a:schemeClr>
              </a:solidFill>
            </p:spPr>
            <p:txBody>
              <a:bodyPr lIns="91440">
                <a:noAutofit/>
              </a:bodyPr>
              <a:lstStyle/>
              <a:p>
                <a:pPr marL="0" indent="0" algn="just">
                  <a:buNone/>
                </a:pPr>
                <a:r>
                  <a:rPr lang="en-US" sz="3200" dirty="0" smtClean="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smtClean="0">
                    <a:latin typeface="Palatino" charset="0"/>
                    <a:ea typeface="Palatino" charset="0"/>
                    <a:cs typeface="Palatino" charset="0"/>
                  </a:rPr>
                  <a:t>, R</a:t>
                </a:r>
                <a:r>
                  <a:rPr lang="en-US" sz="3200" baseline="-25000" dirty="0" smtClean="0">
                    <a:latin typeface="Palatino" charset="0"/>
                    <a:ea typeface="Palatino" charset="0"/>
                    <a:cs typeface="Palatino" charset="0"/>
                  </a:rPr>
                  <a:t>1</a:t>
                </a:r>
                <a:r>
                  <a:rPr lang="en-US" sz="3200" dirty="0" smtClean="0">
                    <a:latin typeface="Palatino" charset="0"/>
                    <a:ea typeface="Palatino" charset="0"/>
                    <a:cs typeface="Palatino" charset="0"/>
                  </a:rPr>
                  <a:t>, R</a:t>
                </a:r>
                <a:r>
                  <a:rPr lang="en-US" sz="3200" baseline="-25000" dirty="0" smtClean="0">
                    <a:latin typeface="Palatino" charset="0"/>
                    <a:ea typeface="Palatino" charset="0"/>
                    <a:cs typeface="Palatino" charset="0"/>
                  </a:rPr>
                  <a:t>2</a:t>
                </a:r>
                <a:r>
                  <a:rPr lang="en-US" sz="3200" dirty="0" smtClean="0">
                    <a:latin typeface="Palatino" charset="0"/>
                    <a:ea typeface="Palatino" charset="0"/>
                    <a:cs typeface="Palatino" charset="0"/>
                  </a:rPr>
                  <a:t> for regions in SIDIS. </a:t>
                </a:r>
                <a:r>
                  <a:rPr lang="en-US" sz="3200" dirty="0" smtClean="0">
                    <a:latin typeface="Palatino" charset="0"/>
                    <a:ea typeface="Palatino" charset="0"/>
                    <a:cs typeface="Palatino" charset="0"/>
                  </a:rPr>
                  <a:t>Each </a:t>
                </a:r>
                <a:r>
                  <a:rPr lang="en-US" sz="3200" dirty="0" smtClean="0">
                    <a:latin typeface="Palatino" charset="0"/>
                    <a:ea typeface="Palatino" charset="0"/>
                    <a:cs typeface="Palatino" charset="0"/>
                  </a:rPr>
                  <a:t> ratio is a function of underlying </a:t>
                </a:r>
                <a:r>
                  <a:rPr lang="en-US" sz="3200" dirty="0" err="1" smtClean="0">
                    <a:latin typeface="Palatino" charset="0"/>
                    <a:ea typeface="Palatino" charset="0"/>
                    <a:cs typeface="Palatino" charset="0"/>
                  </a:rPr>
                  <a:t>parton</a:t>
                </a:r>
                <a:r>
                  <a:rPr lang="en-US" sz="3200" dirty="0" smtClean="0">
                    <a:latin typeface="Palatino" charset="0"/>
                    <a:ea typeface="Palatino" charset="0"/>
                    <a:cs typeface="Palatino" charset="0"/>
                  </a:rPr>
                  <a:t> kinematics. For instance, </a:t>
                </a:r>
                <a:r>
                  <a:rPr lang="en-US" sz="3200" dirty="0">
                    <a:latin typeface="Palatino" charset="0"/>
                    <a:ea typeface="Palatino" charset="0"/>
                    <a:cs typeface="Palatino" charset="0"/>
                  </a:rPr>
                  <a:t>if all </a:t>
                </a:r>
                <a:r>
                  <a:rPr lang="en-US" sz="3200" dirty="0" smtClean="0">
                    <a:latin typeface="Palatino" charset="0"/>
                    <a:ea typeface="Palatino" charset="0"/>
                    <a:cs typeface="Palatino" charset="0"/>
                  </a:rPr>
                  <a:t>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Palatino" charset="0"/>
                        <a:ea typeface="Palatino" charset="0"/>
                        <a:cs typeface="Palatino" charset="0"/>
                      </a:rPr>
                      <m:t>≪</m:t>
                    </m:r>
                  </m:oMath>
                </a14:m>
                <a:r>
                  <a:rPr lang="en-US" sz="3200" dirty="0" smtClean="0">
                    <a:latin typeface="Palatino" charset="0"/>
                    <a:ea typeface="Palatino" charset="0"/>
                    <a:cs typeface="Palatino" charset="0"/>
                  </a:rPr>
                  <a:t> 1, then the corresponding region of the data is TMD region which we are interested in. Fig. 3 depicts those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We </a:t>
                </a:r>
                <a:r>
                  <a:rPr lang="en-US" sz="3200" dirty="0">
                    <a:latin typeface="Palatino" charset="0"/>
                    <a:ea typeface="Palatino" charset="0"/>
                    <a:cs typeface="Palatino" charset="0"/>
                  </a:rPr>
                  <a:t>can see that generically there are at least three regions of pion production in SIDIS. Each region has significant experimental and theoretical interest, and each is important for understanding of the nucleon structure. The demarcation of these regions is not exactly known and is needed for phenomenological extraction of the nucleon structure. Factorization theorems allow to relate each region to specific facets of nucleon structure. The purpose of this project is to </a:t>
                </a:r>
                <a:r>
                  <a:rPr lang="en-US" sz="3200" dirty="0" smtClean="0">
                    <a:latin typeface="Palatino" charset="0"/>
                    <a:ea typeface="Palatino" charset="0"/>
                    <a:cs typeface="Palatino" charset="0"/>
                  </a:rPr>
                  <a:t>identify the </a:t>
                </a:r>
                <a:r>
                  <a:rPr lang="en-US" sz="3200" dirty="0">
                    <a:latin typeface="Palatino" charset="0"/>
                    <a:ea typeface="Palatino" charset="0"/>
                    <a:cs typeface="Palatino" charset="0"/>
                  </a:rPr>
                  <a:t>data that </a:t>
                </a:r>
                <a:r>
                  <a:rPr lang="en-US" sz="3200" dirty="0" smtClean="0">
                    <a:latin typeface="Palatino" charset="0"/>
                    <a:ea typeface="Palatino" charset="0"/>
                    <a:cs typeface="Palatino" charset="0"/>
                  </a:rPr>
                  <a:t>originates </a:t>
                </a:r>
                <a:r>
                  <a:rPr lang="en-US" sz="3200" dirty="0">
                    <a:latin typeface="Palatino" charset="0"/>
                    <a:ea typeface="Palatino" charset="0"/>
                    <a:cs typeface="Palatino" charset="0"/>
                  </a:rPr>
                  <a:t>from Fig.1 ( Fig. 2 (a)) and allows to access intrinsic motion of quarks and gluons, also known as  Transverse Momentum Dependent (TMD) structure.</a:t>
                </a:r>
              </a:p>
              <a:p>
                <a:pPr marL="0" indent="0" algn="just">
                  <a:buNone/>
                </a:pPr>
                <a:endParaRPr lang="en-US" sz="3200" dirty="0">
                  <a:latin typeface="Palatino" charset="0"/>
                  <a:ea typeface="Palatino" charset="0"/>
                  <a:cs typeface="Palatino" charset="0"/>
                </a:endParaRPr>
              </a:p>
            </p:txBody>
          </p:sp>
        </mc:Choice>
        <mc:Fallback>
          <p:sp>
            <p:nvSpPr>
              <p:cNvPr id="3" name="Content Placeholder 2"/>
              <p:cNvSpPr>
                <a:spLocks noGrp="1" noRot="1" noChangeAspect="1" noMove="1" noResize="1" noEditPoints="1" noAdjustHandles="1" noChangeArrowheads="1" noChangeShapeType="1" noTextEdit="1"/>
              </p:cNvSpPr>
              <p:nvPr>
                <p:ph sz="quarter" idx="32"/>
              </p:nvPr>
            </p:nvSpPr>
            <p:spPr>
              <a:xfrm>
                <a:off x="14630400" y="6260727"/>
                <a:ext cx="14296924" cy="12349953"/>
              </a:xfrm>
              <a:blipFill rotWithShape="0">
                <a:blip r:embed="rId5"/>
                <a:stretch>
                  <a:fillRect l="-1066" r="-1066" b="-1579"/>
                </a:stretch>
              </a:blipFill>
            </p:spPr>
            <p:txBody>
              <a:bodyPr/>
              <a:lstStyle/>
              <a:p>
                <a:r>
                  <a:rPr lang="en-US">
                    <a:noFill/>
                  </a:rPr>
                  <a:t> </a:t>
                </a:r>
              </a:p>
            </p:txBody>
          </p:sp>
        </mc:Fallback>
      </mc:AlternateContent>
      <p:pic>
        <p:nvPicPr>
          <p:cNvPr id="17" name="Picture 16"/>
          <p:cNvPicPr>
            <a:picLocks noChangeAspect="1"/>
          </p:cNvPicPr>
          <p:nvPr/>
        </p:nvPicPr>
        <p:blipFill>
          <a:blip r:embed="rId6"/>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a:t>
            </a:r>
            <a:r>
              <a:rPr lang="en-US" sz="3200" dirty="0" smtClean="0">
                <a:latin typeface="Palatino" charset="0"/>
                <a:ea typeface="Palatino" charset="0"/>
                <a:cs typeface="Palatino" charset="0"/>
              </a:rPr>
              <a:t>quarks. These </a:t>
            </a:r>
            <a:r>
              <a:rPr lang="en-US" sz="3200" dirty="0">
                <a:latin typeface="Palatino" charset="0"/>
                <a:ea typeface="Palatino" charset="0"/>
                <a:cs typeface="Palatino" charset="0"/>
              </a:rPr>
              <a:t>quarks are “glued” together by the strong nuclear force, which is mediated by another particle called the gluon.  </a:t>
            </a:r>
            <a:r>
              <a:rPr lang="en-US" sz="3200" dirty="0" smtClean="0">
                <a:latin typeface="Palatino" charset="0"/>
                <a:ea typeface="Palatino" charset="0"/>
                <a:cs typeface="Palatino" charset="0"/>
              </a:rPr>
              <a:t>Collectively quarks and gluons are called </a:t>
            </a:r>
            <a:r>
              <a:rPr lang="en-US" sz="3200" dirty="0" err="1" smtClean="0">
                <a:latin typeface="Palatino" charset="0"/>
                <a:ea typeface="Palatino" charset="0"/>
                <a:cs typeface="Palatino" charset="0"/>
              </a:rPr>
              <a:t>partons</a:t>
            </a:r>
            <a:r>
              <a:rPr lang="en-US" sz="3200" dirty="0" smtClean="0">
                <a:latin typeface="Palatino" charset="0"/>
                <a:ea typeface="Palatino" charset="0"/>
                <a:cs typeface="Palatino" charset="0"/>
              </a:rPr>
              <a:t>. Any </a:t>
            </a:r>
            <a:r>
              <a:rPr lang="en-US" sz="3200" dirty="0">
                <a:latin typeface="Palatino" charset="0"/>
                <a:ea typeface="Palatino" charset="0"/>
                <a:cs typeface="Palatino" charset="0"/>
              </a:rPr>
              <a:t>particle containing quarks </a:t>
            </a:r>
            <a:r>
              <a:rPr lang="en-US" sz="3200" dirty="0" smtClean="0">
                <a:latin typeface="Palatino" charset="0"/>
                <a:ea typeface="Palatino" charset="0"/>
                <a:cs typeface="Palatino" charset="0"/>
              </a:rPr>
              <a:t>is </a:t>
            </a:r>
            <a:r>
              <a:rPr lang="en-US" sz="3200" dirty="0">
                <a:latin typeface="Palatino" charset="0"/>
                <a:ea typeface="Palatino" charset="0"/>
                <a:cs typeface="Palatino" charset="0"/>
              </a:rPr>
              <a:t>called a hadron.  Moreover, the quarks are not static inside of a nucleon – they have an intrinsic momentum even for a nucleon at rest. </a:t>
            </a:r>
            <a:r>
              <a:rPr lang="en-US" sz="3200" dirty="0">
                <a:latin typeface="Palatino" charset="0"/>
                <a:ea typeface="Palatino" charset="0"/>
                <a:cs typeface="Palatino" charset="0"/>
              </a:rPr>
              <a:t>Understanding of the underlying structure of the nucleon in terms of quarks and gluons </a:t>
            </a:r>
            <a:r>
              <a:rPr lang="en-US" sz="3200" dirty="0" smtClean="0">
                <a:latin typeface="Palatino" charset="0"/>
                <a:ea typeface="Palatino" charset="0"/>
                <a:cs typeface="Palatino" charset="0"/>
              </a:rPr>
              <a:t>is </a:t>
            </a:r>
            <a:r>
              <a:rPr lang="en-US" sz="3200" dirty="0">
                <a:latin typeface="Palatino" charset="0"/>
                <a:ea typeface="Palatino" charset="0"/>
                <a:cs typeface="Palatino" charset="0"/>
              </a:rPr>
              <a:t>one of the central goals of the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a:t>
            </a:r>
            <a:r>
              <a:rPr lang="en-US" sz="3200" dirty="0" smtClean="0">
                <a:latin typeface="Palatino" charset="0"/>
                <a:ea typeface="Palatino" charset="0"/>
                <a:cs typeface="Palatino" charset="0"/>
              </a:rPr>
              <a:t>experiment, but </a:t>
            </a:r>
            <a:r>
              <a:rPr lang="en-US" sz="3200" dirty="0">
                <a:latin typeface="Palatino" charset="0"/>
                <a:ea typeface="Palatino" charset="0"/>
                <a:cs typeface="Palatino" charset="0"/>
              </a:rPr>
              <a:t>rather experimental measurements are related by factorization theorems to </a:t>
            </a:r>
            <a:r>
              <a:rPr lang="en-US" sz="3200" dirty="0" smtClean="0">
                <a:latin typeface="Palatino" charset="0"/>
                <a:ea typeface="Palatino" charset="0"/>
                <a:cs typeface="Palatino" charset="0"/>
              </a:rPr>
              <a:t>functions </a:t>
            </a:r>
            <a:r>
              <a:rPr lang="en-US" sz="3200" dirty="0">
                <a:latin typeface="Palatino" charset="0"/>
                <a:ea typeface="Palatino" charset="0"/>
                <a:cs typeface="Palatino" charset="0"/>
              </a:rPr>
              <a:t>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structure </a:t>
            </a:r>
            <a:r>
              <a:rPr lang="en-US" sz="3200" dirty="0">
                <a:latin typeface="Palatino" charset="0"/>
                <a:ea typeface="Palatino" charset="0"/>
                <a:cs typeface="Palatino" charset="0"/>
              </a:rPr>
              <a:t>of the nucleon.</a:t>
            </a:r>
          </a:p>
          <a:p>
            <a:pPr marL="0" indent="0" algn="just">
              <a:spcBef>
                <a:spcPts val="0"/>
              </a:spcBef>
              <a:buNone/>
            </a:pPr>
            <a:r>
              <a:rPr lang="en-US" sz="3200" dirty="0" smtClean="0">
                <a:latin typeface="Palatino" charset="0"/>
                <a:ea typeface="Palatino" charset="0"/>
                <a:cs typeface="Palatino" charset="0"/>
              </a:rPr>
              <a:t>One </a:t>
            </a:r>
            <a:r>
              <a:rPr lang="en-US" sz="3200" dirty="0">
                <a:latin typeface="Palatino" charset="0"/>
                <a:ea typeface="Palatino" charset="0"/>
                <a:cs typeface="Palatino" charset="0"/>
              </a:rPr>
              <a:t>of the ways to access </a:t>
            </a:r>
            <a:r>
              <a:rPr lang="en-US" sz="3200" dirty="0" smtClean="0">
                <a:latin typeface="Palatino" charset="0"/>
                <a:ea typeface="Palatino" charset="0"/>
                <a:cs typeface="Palatino" charset="0"/>
              </a:rPr>
              <a:t>intrinsic </a:t>
            </a:r>
            <a:r>
              <a:rPr lang="en-US" sz="3200" dirty="0">
                <a:latin typeface="Palatino" charset="0"/>
                <a:ea typeface="Palatino" charset="0"/>
                <a:cs typeface="Palatino" charset="0"/>
              </a:rPr>
              <a:t>motion is through a process called semi-inclusive deep-inelastic scattering (SIDIS).  In this reaction, a high-energy electron scatters off of a quark inside of the nucleon.  This quark forms a hadron in the final-state (e.g., a pion), which is detected along with the scattered electron (see Fig. 1</a:t>
            </a:r>
            <a:r>
              <a:rPr lang="en-US" sz="3200" dirty="0" smtClean="0">
                <a:latin typeface="Palatino" charset="0"/>
                <a:ea typeface="Palatino" charset="0"/>
                <a:cs typeface="Palatino" charset="0"/>
              </a:rPr>
              <a:t>). </a:t>
            </a: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smtClean="0">
                <a:latin typeface="Palatino" charset="0"/>
                <a:ea typeface="Palatino" charset="0"/>
                <a:cs typeface="Palatino" charset="0"/>
              </a:rPr>
              <a:t>In general, however, </a:t>
            </a:r>
            <a:r>
              <a:rPr lang="en-US" sz="3200" dirty="0" err="1" smtClean="0">
                <a:latin typeface="Palatino" charset="0"/>
                <a:ea typeface="Palatino" charset="0"/>
                <a:cs typeface="Palatino" charset="0"/>
              </a:rPr>
              <a:t>pions</a:t>
            </a:r>
            <a:r>
              <a:rPr lang="en-US" sz="3200" dirty="0" smtClean="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smtClean="0">
              <a:latin typeface="Palatino" charset="0"/>
              <a:ea typeface="Palatino" charset="0"/>
              <a:cs typeface="Palatino" charset="0"/>
            </a:endParaRPr>
          </a:p>
        </p:txBody>
      </p:sp>
      <p:pic>
        <p:nvPicPr>
          <p:cNvPr id="31" name="Picture 30"/>
          <p:cNvPicPr/>
          <p:nvPr/>
        </p:nvPicPr>
        <p:blipFill>
          <a:blip r:embed="rId7">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a:t>
            </a:r>
            <a:r>
              <a:rPr lang="en-US" sz="2800" dirty="0" smtClean="0">
                <a:latin typeface="Palatino" charset="0"/>
                <a:ea typeface="Palatino" charset="0"/>
                <a:cs typeface="Palatino" charset="0"/>
              </a:rPr>
              <a:t>2: </a:t>
            </a:r>
            <a:r>
              <a:rPr lang="en-US" sz="2800" dirty="0">
                <a:latin typeface="Palatino" charset="0"/>
                <a:ea typeface="Palatino" charset="0"/>
                <a:cs typeface="Palatino" charset="0"/>
              </a:rPr>
              <a:t>Lowest order SIDIS graphs corresponding to (a) the current region (b) the target region and (c) the central (soft) region. The faded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a:t>
            </a:r>
            <a:r>
              <a:rPr lang="en-US" sz="2800" dirty="0" smtClean="0">
                <a:latin typeface="Palatino" charset="0"/>
                <a:ea typeface="Palatino" charset="0"/>
                <a:cs typeface="Palatino" charset="0"/>
              </a:rPr>
              <a:t>. From Ref.[1] </a:t>
            </a:r>
            <a:endParaRPr lang="en-US" sz="2800" dirty="0">
              <a:latin typeface="Palatino" charset="0"/>
              <a:ea typeface="Palatino" charset="0"/>
              <a:cs typeface="Palatino" charset="0"/>
            </a:endParaRP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a:t>
            </a:r>
            <a:r>
              <a:rPr lang="en-US" sz="4400" b="1" dirty="0" smtClean="0">
                <a:latin typeface="Palatino" charset="0"/>
                <a:ea typeface="Palatino" charset="0"/>
                <a:cs typeface="Palatino" charset="0"/>
              </a:rPr>
              <a:t>SELECTION CRITERIA</a:t>
            </a:r>
            <a:endParaRPr lang="en-US" sz="4400" b="1" dirty="0">
              <a:latin typeface="Palatino" charset="0"/>
              <a:ea typeface="Palatino" charset="0"/>
              <a:cs typeface="Palatino" charset="0"/>
            </a:endParaRP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a:t>
            </a:r>
            <a:r>
              <a:rPr lang="en-US" sz="3200" dirty="0" smtClean="0">
                <a:latin typeface="Palatino" charset="0"/>
                <a:ea typeface="Palatino" charset="0"/>
                <a:cs typeface="Palatino" charset="0"/>
              </a:rPr>
              <a:t>implemented ratios 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and calculated values of ratios for each point of HERMES measurement. We find out, that the ratio R</a:t>
            </a:r>
            <a:r>
              <a:rPr lang="en-US" sz="3200" baseline="-25000" dirty="0" smtClean="0">
                <a:latin typeface="Palatino" charset="0"/>
                <a:ea typeface="Palatino" charset="0"/>
                <a:cs typeface="Palatino" charset="0"/>
              </a:rPr>
              <a:t>0</a:t>
            </a:r>
            <a:r>
              <a:rPr lang="en-US" sz="3200" dirty="0" smtClean="0">
                <a:latin typeface="Palatino" charset="0"/>
                <a:ea typeface="Palatino" charset="0"/>
                <a:cs typeface="Palatino" charset="0"/>
              </a:rPr>
              <a:t> is always smaller than 1 for the choice of </a:t>
            </a:r>
            <a:r>
              <a:rPr lang="en-US" sz="3200" dirty="0" err="1" smtClean="0">
                <a:latin typeface="Palatino" charset="0"/>
                <a:ea typeface="Palatino" charset="0"/>
                <a:cs typeface="Palatino" charset="0"/>
              </a:rPr>
              <a:t>partonic</a:t>
            </a:r>
            <a:r>
              <a:rPr lang="en-US" sz="3200" dirty="0" smtClean="0">
                <a:latin typeface="Palatino" charset="0"/>
                <a:ea typeface="Palatino" charset="0"/>
                <a:cs typeface="Palatino" charset="0"/>
              </a:rPr>
              <a:t> kinematics we used, i.e. the average </a:t>
            </a:r>
            <a:r>
              <a:rPr lang="en-US" sz="3200" dirty="0" err="1" smtClean="0">
                <a:latin typeface="Palatino" charset="0"/>
                <a:ea typeface="Palatino" charset="0"/>
                <a:cs typeface="Palatino" charset="0"/>
              </a:rPr>
              <a:t>parton</a:t>
            </a:r>
            <a:r>
              <a:rPr lang="en-US" sz="3200" dirty="0" smtClean="0">
                <a:latin typeface="Palatino" charset="0"/>
                <a:ea typeface="Palatino" charset="0"/>
                <a:cs typeface="Palatino" charset="0"/>
              </a:rPr>
              <a:t> mass and transverse momentum of order of 300 MeV.</a:t>
            </a:r>
            <a:r>
              <a:rPr lang="en-US" sz="3200" baseline="-25000" dirty="0" smtClean="0">
                <a:latin typeface="Palatino" charset="0"/>
                <a:ea typeface="Palatino" charset="0"/>
                <a:cs typeface="Palatino" charset="0"/>
              </a:rPr>
              <a:t>  </a:t>
            </a:r>
            <a:r>
              <a:rPr lang="en-US" sz="3200" dirty="0" smtClean="0">
                <a:latin typeface="Palatino" charset="0"/>
                <a:ea typeface="Palatino" charset="0"/>
                <a:cs typeface="Palatino" charset="0"/>
              </a:rPr>
              <a:t>Ratios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smtClean="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One can see that approximately 50% of HERMES data is such that </a:t>
            </a:r>
            <a:r>
              <a:rPr lang="en-US" sz="3200" dirty="0">
                <a:latin typeface="Palatino" charset="0"/>
                <a:ea typeface="Palatino" charset="0"/>
                <a:cs typeface="Palatino" charset="0"/>
              </a:rPr>
              <a:t>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&lt; 1. </a:t>
            </a:r>
          </a:p>
          <a:p>
            <a:pPr marL="0" indent="0" algn="just">
              <a:buNone/>
            </a:pPr>
            <a:r>
              <a:rPr lang="en-US" sz="3200" dirty="0" smtClean="0">
                <a:latin typeface="Palatino" charset="0"/>
                <a:ea typeface="Palatino" charset="0"/>
                <a:cs typeface="Palatino" charset="0"/>
              </a:rPr>
              <a:t>The size of </a:t>
            </a:r>
            <a:r>
              <a:rPr lang="en-US" sz="3200" dirty="0" err="1" smtClean="0">
                <a:latin typeface="Palatino" charset="0"/>
                <a:ea typeface="Palatino" charset="0"/>
                <a:cs typeface="Palatino" charset="0"/>
              </a:rPr>
              <a:t>Rs</a:t>
            </a:r>
            <a:r>
              <a:rPr lang="en-US" sz="3200" dirty="0" smtClean="0">
                <a:latin typeface="Palatino" charset="0"/>
                <a:ea typeface="Palatino" charset="0"/>
                <a:cs typeface="Palatino" charset="0"/>
              </a:rPr>
              <a:t> represent the size of errors associated with factorization, such that for large values of R, the errors become very big.</a:t>
            </a:r>
            <a:endParaRPr lang="en-US" sz="3200" dirty="0">
              <a:latin typeface="Palatino" charset="0"/>
              <a:ea typeface="Palatino" charset="0"/>
              <a:cs typeface="Palatino" charset="0"/>
            </a:endParaRPr>
          </a:p>
          <a:p>
            <a:pPr marL="0" indent="0" algn="just">
              <a:buNone/>
            </a:pPr>
            <a:r>
              <a:rPr lang="en-US" sz="3200" dirty="0" smtClean="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a:t>
            </a:r>
            <a:r>
              <a:rPr lang="en-US" sz="3200" dirty="0" smtClean="0">
                <a:latin typeface="Palatino"/>
                <a:cs typeface="Palatino"/>
              </a:rPr>
              <a:t>in Fig. 6 in order to identify the appropriate region of transverse momenta for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a:t>
            </a:r>
            <a:r>
              <a:rPr lang="en-US" sz="3200" dirty="0" smtClean="0">
                <a:latin typeface="Palatino"/>
                <a:cs typeface="Palatino"/>
              </a:rPr>
              <a:t>0.7 GeV can be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810635"/>
            <a:ext cx="12700000" cy="1384995"/>
          </a:xfrm>
          <a:prstGeom prst="rect">
            <a:avLst/>
          </a:prstGeom>
          <a:noFill/>
        </p:spPr>
        <p:txBody>
          <a:bodyPr wrap="square" rtlCol="0">
            <a:spAutoFit/>
          </a:bodyPr>
          <a:lstStyle/>
          <a:p>
            <a:r>
              <a:rPr lang="en-US" sz="2800" dirty="0" smtClean="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a:t>
            </a:r>
            <a:r>
              <a:rPr lang="en-US" sz="2800" dirty="0" smtClean="0">
                <a:latin typeface="Palatino"/>
                <a:cs typeface="Palatino"/>
              </a:rPr>
              <a:t>) </a:t>
            </a:r>
          </a:p>
          <a:p>
            <a:r>
              <a:rPr lang="en-US" sz="2800" dirty="0" smtClean="0">
                <a:latin typeface="Palatino"/>
                <a:cs typeface="Palatino"/>
              </a:rPr>
              <a:t>[2]</a:t>
            </a:r>
            <a:r>
              <a:rPr lang="is-IS" sz="2800" dirty="0"/>
              <a:t> </a:t>
            </a:r>
            <a:r>
              <a:rPr lang="en-US" sz="2800" dirty="0" smtClean="0">
                <a:latin typeface="Palatino"/>
                <a:cs typeface="Palatino"/>
              </a:rPr>
              <a:t>M</a:t>
            </a:r>
            <a:r>
              <a:rPr lang="en-US" sz="2800" dirty="0">
                <a:latin typeface="Palatino"/>
                <a:cs typeface="Palatino"/>
              </a:rPr>
              <a:t>.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 </a:t>
            </a:r>
            <a:r>
              <a:rPr lang="de-DE" sz="2800" dirty="0" err="1" smtClean="0">
                <a:latin typeface="Palatino" charset="0"/>
                <a:ea typeface="Palatino" charset="0"/>
                <a:cs typeface="Palatino" charset="0"/>
              </a:rPr>
              <a:t>e</a:t>
            </a:r>
            <a:r>
              <a:rPr lang="de-DE" sz="2800" dirty="0" smtClean="0">
                <a:latin typeface="Palatino" charset="0"/>
                <a:ea typeface="Palatino" charset="0"/>
                <a:cs typeface="Palatino" charset="0"/>
              </a:rPr>
              <a:t>-Print</a:t>
            </a:r>
            <a:r>
              <a:rPr lang="de-DE" sz="2800" dirty="0">
                <a:latin typeface="Palatino" charset="0"/>
                <a:ea typeface="Palatino" charset="0"/>
                <a:cs typeface="Palatino" charset="0"/>
              </a:rPr>
              <a:t>: </a:t>
            </a:r>
            <a:r>
              <a:rPr lang="de-DE" sz="2800" b="1" dirty="0" smtClean="0">
                <a:latin typeface="Palatino" charset="0"/>
                <a:ea typeface="Palatino" charset="0"/>
                <a:cs typeface="Palatino" charset="0"/>
                <a:hlinkClick r:id="rId8"/>
              </a:rPr>
              <a:t>arXiv:1904.12882</a:t>
            </a:r>
            <a:r>
              <a:rPr lang="de-DE" sz="2800" b="1" dirty="0" smtClean="0">
                <a:latin typeface="Palatino" charset="0"/>
                <a:ea typeface="Palatino" charset="0"/>
                <a:cs typeface="Palatino" charset="0"/>
              </a:rPr>
              <a:t>, </a:t>
            </a:r>
            <a:r>
              <a:rPr lang="de-DE" sz="2800" dirty="0" smtClean="0">
                <a:latin typeface="Palatino" charset="0"/>
                <a:ea typeface="Palatino" charset="0"/>
                <a:cs typeface="Palatino" charset="0"/>
              </a:rPr>
              <a:t>(2019)</a:t>
            </a:r>
            <a:endParaRPr lang="en-US" sz="2800" dirty="0" smtClean="0">
              <a:latin typeface="Palatino" charset="0"/>
              <a:ea typeface="Palatino" charset="0"/>
              <a:cs typeface="Palatino" charset="0"/>
            </a:endParaRPr>
          </a:p>
          <a:p>
            <a:r>
              <a:rPr lang="en-US" sz="2800" dirty="0" smtClean="0">
                <a:latin typeface="Palatino" charset="0"/>
                <a:ea typeface="Palatino" charset="0"/>
                <a:cs typeface="Palatino" charset="0"/>
              </a:rPr>
              <a:t>[</a:t>
            </a:r>
            <a:r>
              <a:rPr lang="en-US" sz="2800" dirty="0">
                <a:latin typeface="Palatino" charset="0"/>
                <a:ea typeface="Palatino" charset="0"/>
                <a:cs typeface="Palatino" charset="0"/>
              </a:rPr>
              <a:t>3</a:t>
            </a:r>
            <a:r>
              <a:rPr lang="en-US" sz="2800" dirty="0" smtClean="0">
                <a:latin typeface="Palatino" charset="0"/>
                <a:ea typeface="Palatino" charset="0"/>
                <a:cs typeface="Palatino" charset="0"/>
              </a:rPr>
              <a:t>]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r>
              <a:rPr lang="en-US" sz="2800" dirty="0" smtClean="0">
                <a:latin typeface="Palatino"/>
                <a:cs typeface="Palatino"/>
              </a:rPr>
              <a:t>)</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0"/>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deep-inelastic scattering (SIDIS): a high-energy electron knocks a quark out of the nucleon. The quark forms a pion in the final state, which is detected along with the scattered electron</a:t>
            </a:r>
            <a:r>
              <a:rPr lang="en-US" sz="2800" dirty="0" smtClean="0">
                <a:latin typeface="Palatino" charset="0"/>
                <a:ea typeface="Palatino" charset="0"/>
                <a:cs typeface="Palatino" charset="0"/>
              </a:rPr>
              <a:t>.</a:t>
            </a:r>
            <a:endParaRPr lang="en-US" sz="2800" dirty="0">
              <a:latin typeface="Palatino" charset="0"/>
              <a:ea typeface="Palatino" charset="0"/>
              <a:cs typeface="Palatino" charset="0"/>
            </a:endParaRPr>
          </a:p>
        </p:txBody>
      </p:sp>
      <p:pic>
        <p:nvPicPr>
          <p:cNvPr id="27" name="Picture 2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770230" y="8513089"/>
            <a:ext cx="7676301" cy="5509144"/>
          </a:xfrm>
          <a:prstGeom prst="rect">
            <a:avLst/>
          </a:prstGeom>
        </p:spPr>
      </p:pic>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smtClean="0">
                <a:latin typeface="Palatino"/>
                <a:cs typeface="Palatino"/>
              </a:rPr>
              <a:t>h</a:t>
            </a:r>
            <a:r>
              <a:rPr lang="en-US" sz="3200" dirty="0" smtClean="0">
                <a:latin typeface="Palatino"/>
                <a:cs typeface="Palatino"/>
              </a:rPr>
              <a:t>. HERMES </a:t>
            </a:r>
            <a:r>
              <a:rPr lang="en-US" sz="3200" dirty="0">
                <a:latin typeface="Palatino"/>
                <a:cs typeface="Palatino"/>
              </a:rPr>
              <a:t>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smtClean="0">
                <a:latin typeface="Palatino"/>
                <a:cs typeface="Palatino"/>
              </a:rPr>
              <a:t>P</a:t>
            </a:r>
            <a:r>
              <a:rPr lang="en-US" sz="3200" i="1" baseline="-25000" dirty="0" err="1" smtClean="0">
                <a:latin typeface="Palatino"/>
                <a:cs typeface="Palatino"/>
              </a:rPr>
              <a:t>hT</a:t>
            </a:r>
            <a:r>
              <a:rPr lang="en-US" sz="3200" dirty="0" smtClean="0">
                <a:latin typeface="Palatino"/>
                <a:cs typeface="Palatino"/>
              </a:rPr>
              <a:t> </a:t>
            </a:r>
            <a:r>
              <a:rPr lang="en-US" sz="3200" dirty="0">
                <a:latin typeface="Palatino"/>
                <a:cs typeface="Palatino"/>
              </a:rPr>
              <a:t>&lt;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a:t>
            </a:r>
            <a:r>
              <a:rPr lang="en-US" sz="3200" dirty="0" smtClean="0">
                <a:latin typeface="Palatino"/>
                <a:cs typeface="Palatino"/>
              </a:rPr>
              <a:t>4.</a:t>
            </a:r>
            <a:endParaRPr lang="en-US" sz="3200" dirty="0">
              <a:latin typeface="Palatino"/>
              <a:cs typeface="Palatino"/>
            </a:endParaRPr>
          </a:p>
        </p:txBody>
      </p:sp>
      <p:sp>
        <p:nvSpPr>
          <p:cNvPr id="83" name="TextBox 82"/>
          <p:cNvSpPr txBox="1"/>
          <p:nvPr/>
        </p:nvSpPr>
        <p:spPr>
          <a:xfrm>
            <a:off x="14986612" y="9647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a:t>
            </a:r>
            <a:r>
              <a:rPr lang="en-US" sz="2800" dirty="0">
                <a:latin typeface="Palatino" charset="0"/>
                <a:ea typeface="Palatino" charset="0"/>
                <a:cs typeface="Palatino" charset="0"/>
              </a:rPr>
              <a:t>3</a:t>
            </a:r>
            <a:r>
              <a:rPr lang="en-US" sz="2800" dirty="0" smtClean="0">
                <a:latin typeface="Palatino" charset="0"/>
                <a:ea typeface="Palatino" charset="0"/>
                <a:cs typeface="Palatino" charset="0"/>
              </a:rPr>
              <a:t>: </a:t>
            </a:r>
            <a:r>
              <a:rPr lang="en-US" sz="2800" dirty="0">
                <a:latin typeface="Palatino" charset="0"/>
                <a:ea typeface="Palatino" charset="0"/>
                <a:cs typeface="Palatino" charset="0"/>
              </a:rPr>
              <a:t>Sketch of kinematical regions of SIDIS in terms of the produced hadron’s </a:t>
            </a:r>
            <a:r>
              <a:rPr lang="en-US" sz="2800" dirty="0" err="1" smtClean="0">
                <a:latin typeface="Palatino" charset="0"/>
                <a:ea typeface="Palatino" charset="0"/>
                <a:cs typeface="Palatino" charset="0"/>
              </a:rPr>
              <a:t>Breit</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frame </a:t>
            </a:r>
            <a:r>
              <a:rPr lang="en-US" sz="2800" dirty="0">
                <a:latin typeface="Palatino" charset="0"/>
                <a:ea typeface="Palatino" charset="0"/>
                <a:cs typeface="Palatino" charset="0"/>
              </a:rPr>
              <a:t>rapidity and transverse momentum. In each region, the type of suppression </a:t>
            </a:r>
            <a:r>
              <a:rPr lang="en-US" sz="2800" dirty="0" smtClean="0">
                <a:latin typeface="Palatino" charset="0"/>
                <a:ea typeface="Palatino" charset="0"/>
                <a:cs typeface="Palatino" charset="0"/>
              </a:rPr>
              <a:t>factors that </a:t>
            </a:r>
            <a:r>
              <a:rPr lang="en-US" sz="2800" dirty="0">
                <a:latin typeface="Palatino" charset="0"/>
                <a:ea typeface="Palatino" charset="0"/>
                <a:cs typeface="Palatino" charset="0"/>
              </a:rPr>
              <a:t>give factorization are shown. </a:t>
            </a:r>
            <a:r>
              <a:rPr lang="en-US" sz="2800" dirty="0" smtClean="0">
                <a:latin typeface="Palatino" charset="0"/>
                <a:ea typeface="Palatino" charset="0"/>
                <a:cs typeface="Palatino" charset="0"/>
              </a:rPr>
              <a:t>From Ref.[2] </a:t>
            </a:r>
            <a:endParaRPr lang="en-US" sz="2800" dirty="0">
              <a:latin typeface="Palatino" charset="0"/>
              <a:ea typeface="Palatino" charset="0"/>
              <a:cs typeface="Palatino" charset="0"/>
            </a:endParaRP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a:t>
            </a:r>
            <a:r>
              <a:rPr lang="en-US" sz="2800" dirty="0" smtClean="0">
                <a:latin typeface="Palatino"/>
                <a:cs typeface="Palatino"/>
              </a:rPr>
              <a:t>4: </a:t>
            </a:r>
            <a:r>
              <a:rPr lang="en-US" sz="2800" dirty="0">
                <a:latin typeface="Palatino"/>
                <a:cs typeface="Palatino"/>
              </a:rPr>
              <a:t>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a:t>
            </a:r>
            <a:r>
              <a:rPr lang="en-US" sz="2800" dirty="0" smtClean="0">
                <a:latin typeface="Palatino"/>
                <a:cs typeface="Palatino"/>
              </a:rPr>
              <a:t>[3]</a:t>
            </a:r>
            <a:endParaRPr lang="en-US" sz="2800" dirty="0">
              <a:latin typeface="Palatino"/>
              <a:cs typeface="Palatino"/>
            </a:endParaRPr>
          </a:p>
        </p:txBody>
      </p:sp>
      <mc:AlternateContent xmlns:mc="http://schemas.openxmlformats.org/markup-compatibility/2006">
        <mc:Choice xmlns:a14="http://schemas.microsoft.com/office/drawing/2010/main"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a:t>
                </a:r>
                <a:r>
                  <a:rPr lang="en-US" sz="2800" dirty="0">
                    <a:latin typeface="Palatino"/>
                    <a:cs typeface="Palatino"/>
                  </a:rPr>
                  <a:t>5</a:t>
                </a:r>
                <a:r>
                  <a:rPr lang="en-US" sz="2800" dirty="0" smtClean="0">
                    <a:latin typeface="Palatino"/>
                    <a:cs typeface="Palatino"/>
                  </a:rPr>
                  <a:t>: </a:t>
                </a:r>
                <a:r>
                  <a:rPr lang="en-US" sz="2800" dirty="0">
                    <a:latin typeface="Palatino"/>
                    <a:cs typeface="Palatino"/>
                  </a:rPr>
                  <a:t>HERMES </a:t>
                </a:r>
                <a:r>
                  <a:rPr lang="en-US" sz="2800" dirty="0" smtClean="0">
                    <a:latin typeface="Palatino"/>
                    <a:cs typeface="Palatino"/>
                  </a:rPr>
                  <a:t>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R</a:t>
                </a:r>
                <a:r>
                  <a:rPr lang="en-US" sz="2800" baseline="-25000" dirty="0" smtClean="0">
                    <a:latin typeface="Palatino" charset="0"/>
                    <a:ea typeface="Palatino" charset="0"/>
                    <a:cs typeface="Palatino" charset="0"/>
                  </a:rPr>
                  <a:t>2</a:t>
                </a:r>
                <a:r>
                  <a:rPr lang="en-US" sz="2800" dirty="0" smtClean="0">
                    <a:latin typeface="Palatino" charset="0"/>
                    <a:ea typeface="Palatino" charset="0"/>
                    <a:cs typeface="Palatino" charset="0"/>
                  </a:rPr>
                  <a:t>. The </a:t>
                </a:r>
                <a:r>
                  <a:rPr lang="en-US" sz="2800" dirty="0">
                    <a:latin typeface="Palatino" charset="0"/>
                    <a:ea typeface="Palatino" charset="0"/>
                    <a:cs typeface="Palatino" charset="0"/>
                  </a:rPr>
                  <a:t>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a:t>
                </a:r>
                <a:r>
                  <a:rPr lang="en-US" sz="2800" dirty="0">
                    <a:latin typeface="Palatino" charset="0"/>
                    <a:ea typeface="Palatino" charset="0"/>
                    <a:cs typeface="Palatino" charset="0"/>
                  </a:rPr>
                  <a:t>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a:t>
                </a:r>
                <a:r>
                  <a:rPr lang="en-US" sz="2800" dirty="0" smtClean="0">
                    <a:latin typeface="Palatino" charset="0"/>
                    <a:ea typeface="Palatino" charset="0"/>
                    <a:cs typeface="Palatino" charset="0"/>
                  </a:rPr>
                  <a:t>1. Vertical lines correspond to R</a:t>
                </a:r>
                <a:r>
                  <a:rPr lang="en-US" sz="2800" baseline="-25000" dirty="0" smtClean="0">
                    <a:latin typeface="Palatino" charset="0"/>
                    <a:ea typeface="Palatino" charset="0"/>
                    <a:cs typeface="Palatino" charset="0"/>
                  </a:rPr>
                  <a:t>1</a:t>
                </a:r>
                <a:r>
                  <a:rPr lang="en-US" sz="2800" dirty="0" smtClean="0">
                    <a:latin typeface="Palatino" charset="0"/>
                    <a:ea typeface="Palatino" charset="0"/>
                    <a:cs typeface="Palatino" charset="0"/>
                  </a:rPr>
                  <a:t> =1 and R</a:t>
                </a:r>
                <a:r>
                  <a:rPr lang="en-US" sz="2800" baseline="-25000" dirty="0" smtClean="0">
                    <a:latin typeface="Palatino" charset="0"/>
                    <a:ea typeface="Palatino" charset="0"/>
                    <a:cs typeface="Palatino" charset="0"/>
                  </a:rPr>
                  <a:t>2</a:t>
                </a:r>
                <a:r>
                  <a:rPr lang="en-US" sz="2800" dirty="0" smtClean="0">
                    <a:latin typeface="Palatino" charset="0"/>
                    <a:ea typeface="Palatino" charset="0"/>
                    <a:cs typeface="Palatino" charset="0"/>
                  </a:rPr>
                  <a:t> = 1.</a:t>
                </a:r>
                <a:endParaRPr lang="en-US" sz="2800" dirty="0">
                  <a:latin typeface="Palatino"/>
                  <a:cs typeface="Palatino"/>
                </a:endParaRPr>
              </a:p>
            </p:txBody>
          </p:sp>
        </mc:Choice>
        <mc:Fallback>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891899"/>
            <a:ext cx="13428494" cy="6377754"/>
          </a:xfrm>
          <a:solidFill>
            <a:schemeClr val="bg1">
              <a:alpha val="81000"/>
            </a:schemeClr>
          </a:solidFill>
        </p:spPr>
        <p:txBody>
          <a:bodyPr lIns="91440">
            <a:normAutofit/>
          </a:bodyPr>
          <a:lstStyle/>
          <a:p>
            <a:pPr marL="0" indent="0" algn="just">
              <a:buNone/>
            </a:pPr>
            <a:r>
              <a:rPr lang="en-US" sz="3200" dirty="0" smtClean="0">
                <a:latin typeface="Palatino"/>
                <a:cs typeface="Palatino"/>
              </a:rPr>
              <a:t>We have shown that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a:t>
            </a:r>
            <a:r>
              <a:rPr lang="en-US" sz="3200" dirty="0" smtClean="0">
                <a:latin typeface="Palatino" charset="0"/>
                <a:ea typeface="Palatino" charset="0"/>
                <a:cs typeface="Palatino" charset="0"/>
              </a:rPr>
              <a:t>R</a:t>
            </a:r>
            <a:r>
              <a:rPr lang="en-US" sz="3200" baseline="-25000" dirty="0" smtClean="0">
                <a:latin typeface="Palatino" charset="0"/>
                <a:ea typeface="Palatino" charset="0"/>
                <a:cs typeface="Palatino" charset="0"/>
              </a:rPr>
              <a:t>2</a:t>
            </a:r>
            <a:r>
              <a:rPr lang="en-US" sz="3200" dirty="0" smtClean="0">
                <a:latin typeface="Palatino"/>
                <a:cs typeface="Palatino"/>
              </a:rPr>
              <a:t>, proposed in Ref. [2] can be successfully implemented for SIDIS data. Moreover we have shown that the found region of applicability of TMD factorization is compatible with naïve expectations, namely, low </a:t>
            </a:r>
            <a:r>
              <a:rPr lang="en-US" sz="3200" i="1" dirty="0" err="1" smtClean="0">
                <a:latin typeface="Palatino"/>
                <a:cs typeface="Palatino"/>
              </a:rPr>
              <a:t>P</a:t>
            </a:r>
            <a:r>
              <a:rPr lang="en-US" sz="3200" i="1" baseline="-25000" dirty="0" err="1" smtClean="0">
                <a:latin typeface="Palatino"/>
                <a:cs typeface="Palatino"/>
              </a:rPr>
              <a:t>hT</a:t>
            </a:r>
            <a:r>
              <a:rPr lang="en-US" sz="3200" i="1" dirty="0" smtClean="0">
                <a:latin typeface="Palatino"/>
                <a:cs typeface="Palatino"/>
              </a:rPr>
              <a:t> </a:t>
            </a:r>
            <a:r>
              <a:rPr lang="en-US" sz="3200" dirty="0" smtClean="0">
                <a:latin typeface="Palatino"/>
                <a:cs typeface="Palatino"/>
              </a:rPr>
              <a:t>region. We estimated that at least 50% of the data from HERMES measurements could be used in phenomenological analysis. In Fig. 6 we plot all available data grouping the data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a:t>
            </a:r>
            <a:r>
              <a:rPr lang="en-US" sz="3200" dirty="0" smtClean="0">
                <a:latin typeface="Palatino"/>
                <a:cs typeface="Palatino"/>
              </a:rPr>
              <a:t>bins and showing color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a:t>
            </a:r>
            <a:r>
              <a:rPr lang="en-US" sz="3200" dirty="0" smtClean="0">
                <a:latin typeface="Palatino"/>
                <a:cs typeface="Palatino"/>
              </a:rPr>
              <a:t>bins. One can observe that the characteristics bell curve shape of TMDs, and in particular the maximum of distributions belong to the TMD (current) region.</a:t>
            </a:r>
          </a:p>
        </p:txBody>
      </p:sp>
      <p:sp>
        <p:nvSpPr>
          <p:cNvPr id="34" name="Text Placeholder 8"/>
          <p:cNvSpPr>
            <a:spLocks noGrp="1"/>
          </p:cNvSpPr>
          <p:nvPr>
            <p:ph type="body" sz="quarter" idx="21"/>
          </p:nvPr>
        </p:nvSpPr>
        <p:spPr>
          <a:xfrm>
            <a:off x="921674" y="25230519"/>
            <a:ext cx="14216726" cy="804899"/>
          </a:xfrm>
        </p:spPr>
        <p:txBody>
          <a:bodyPr/>
          <a:lstStyle/>
          <a:p>
            <a:r>
              <a:rPr lang="en-US" sz="4400" b="1" dirty="0">
                <a:latin typeface="Palatino" charset="0"/>
                <a:ea typeface="Palatino" charset="0"/>
                <a:cs typeface="Palatino" charset="0"/>
              </a:rPr>
              <a:t>The </a:t>
            </a:r>
            <a:r>
              <a:rPr lang="en-US" sz="4400" b="1" dirty="0" smtClean="0">
                <a:latin typeface="Palatino" charset="0"/>
                <a:ea typeface="Palatino" charset="0"/>
                <a:cs typeface="Palatino" charset="0"/>
              </a:rPr>
              <a:t>EXPERIMENTAL DATA</a:t>
            </a:r>
            <a:endParaRPr lang="en-US" sz="4400" b="1" dirty="0">
              <a:latin typeface="Palatino" charset="0"/>
              <a:ea typeface="Palatino" charset="0"/>
              <a:cs typeface="Palatino" charset="0"/>
            </a:endParaRPr>
          </a:p>
        </p:txBody>
      </p:sp>
      <p:sp>
        <p:nvSpPr>
          <p:cNvPr id="91" name="TextBox 90"/>
          <p:cNvSpPr txBox="1"/>
          <p:nvPr/>
        </p:nvSpPr>
        <p:spPr>
          <a:xfrm>
            <a:off x="24257180" y="18493687"/>
            <a:ext cx="17272756" cy="523220"/>
          </a:xfrm>
          <a:prstGeom prst="rect">
            <a:avLst/>
          </a:prstGeom>
          <a:noFill/>
          <a:effectLst/>
        </p:spPr>
        <p:txBody>
          <a:bodyPr wrap="square" rtlCol="0">
            <a:spAutoFit/>
          </a:bodyPr>
          <a:lstStyle/>
          <a:p>
            <a:r>
              <a:rPr lang="en-US" sz="2800" dirty="0">
                <a:latin typeface="Palatino"/>
                <a:cs typeface="Palatino"/>
              </a:rPr>
              <a:t>Figure </a:t>
            </a:r>
            <a:r>
              <a:rPr lang="en-US" sz="2800" dirty="0">
                <a:latin typeface="Palatino"/>
                <a:cs typeface="Palatino"/>
              </a:rPr>
              <a:t>6</a:t>
            </a:r>
            <a:r>
              <a:rPr lang="en-US" sz="2800" dirty="0" smtClean="0">
                <a:latin typeface="Palatino"/>
                <a:cs typeface="Palatino"/>
              </a:rPr>
              <a:t>: All HERMES </a:t>
            </a:r>
            <a:r>
              <a:rPr lang="en-US" sz="2800" dirty="0">
                <a:latin typeface="Palatino"/>
                <a:cs typeface="Palatino"/>
              </a:rPr>
              <a:t>multiplicity data </a:t>
            </a:r>
            <a:r>
              <a:rPr lang="en-US" sz="2800" dirty="0" smtClean="0">
                <a:latin typeface="Palatino"/>
                <a:cs typeface="Palatino"/>
              </a:rPr>
              <a:t>points as </a:t>
            </a:r>
            <a:r>
              <a:rPr lang="en-US" sz="2800" dirty="0">
                <a:latin typeface="Palatino"/>
                <a:cs typeface="Palatino"/>
              </a:rPr>
              <a:t>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a:t>
            </a:r>
            <a:r>
              <a:rPr lang="en-US" sz="2800" dirty="0" smtClean="0">
                <a:latin typeface="Palatino"/>
                <a:cs typeface="Palatino"/>
              </a:rPr>
              <a:t>The color scheme is the same as in Fig. 5. </a:t>
            </a:r>
            <a:endParaRPr lang="en-US" sz="2800" dirty="0">
              <a:latin typeface="Palatino"/>
              <a:cs typeface="Palatino"/>
            </a:endParaRP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t>
            </a:r>
            <a:r>
              <a:rPr lang="en-US" sz="4400" b="1" dirty="0" smtClean="0">
                <a:latin typeface="Palatino" charset="0"/>
                <a:ea typeface="Palatino" charset="0"/>
                <a:cs typeface="Palatino" charset="0"/>
              </a:rPr>
              <a:t>Analysis</a:t>
            </a:r>
            <a:endParaRPr lang="en-US" sz="4400" b="1" dirty="0">
              <a:latin typeface="Palatino" charset="0"/>
              <a:ea typeface="Palatino" charset="0"/>
              <a:cs typeface="Palatino" charset="0"/>
            </a:endParaRP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pic>
        <p:nvPicPr>
          <p:cNvPr id="45" name="Picture 4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759251" y="18974338"/>
            <a:ext cx="24907168" cy="6312471"/>
          </a:xfrm>
          <a:prstGeom prst="rect">
            <a:avLst/>
          </a:prstGeom>
        </p:spPr>
      </p:pic>
      <p:sp>
        <p:nvSpPr>
          <p:cNvPr id="57" name="Text Placeholder 8"/>
          <p:cNvSpPr>
            <a:spLocks noGrp="1"/>
          </p:cNvSpPr>
          <p:nvPr>
            <p:ph type="body" sz="quarter" idx="21"/>
          </p:nvPr>
        </p:nvSpPr>
        <p:spPr>
          <a:xfrm>
            <a:off x="15566661" y="25219546"/>
            <a:ext cx="27513041" cy="804899"/>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3"/>
            <a:ext cx="13428494" cy="2477175"/>
          </a:xfrm>
          <a:solidFill>
            <a:schemeClr val="bg1">
              <a:alpha val="81000"/>
            </a:schemeClr>
          </a:solidFill>
        </p:spPr>
        <p:txBody>
          <a:bodyPr lIns="91440">
            <a:normAutofit/>
          </a:bodyPr>
          <a:lstStyle/>
          <a:p>
            <a:pPr marL="0" indent="0" algn="just">
              <a:buNone/>
            </a:pPr>
            <a:r>
              <a:rPr lang="en-US" sz="3200" dirty="0" smtClean="0">
                <a:latin typeface="Palatino"/>
                <a:cs typeface="Palatino"/>
              </a:rPr>
              <a:t>The next step step of our analysis will include a phenomenological fit of the data and extraction of underlying TMDs. We will also investigate the influence of the choice of underlying </a:t>
            </a:r>
            <a:r>
              <a:rPr lang="en-US" sz="3200" dirty="0" err="1" smtClean="0">
                <a:latin typeface="Palatino"/>
                <a:cs typeface="Palatino"/>
              </a:rPr>
              <a:t>parton</a:t>
            </a:r>
            <a:r>
              <a:rPr lang="en-US" sz="3200" dirty="0" smtClean="0">
                <a:latin typeface="Palatino"/>
                <a:cs typeface="Palatino"/>
              </a:rPr>
              <a:t> kinematics on the ratios and determination of TMD and other regions.</a:t>
            </a:r>
          </a:p>
        </p:txBody>
      </p:sp>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1247</Words>
  <Application>Microsoft Macintosh PowerPoint</Application>
  <PresentationFormat>Custom</PresentationFormat>
  <Paragraphs>76</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Calibri Light</vt:lpstr>
      <vt:lpstr>Cambria</vt:lpstr>
      <vt:lpstr>Cambria Math</vt:lpstr>
      <vt:lpstr>Palatino</vt:lpstr>
      <vt:lpstr>Times New Roman</vt:lpstr>
      <vt:lpstr>Arial</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2019-10-07T20:27:56Z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